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448943284" r:id="rId6"/>
    <p:sldId id="1448943285" r:id="rId7"/>
    <p:sldId id="1448943283" r:id="rId8"/>
    <p:sldId id="1448943286" r:id="rId9"/>
    <p:sldId id="80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9" d="100"/>
          <a:sy n="109" d="100"/>
        </p:scale>
        <p:origin x="19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8792C655-A5DC-460B-9097-AC7B77A85381}"/>
    <pc:docChg chg="modSld">
      <pc:chgData name="Haris Zisimopoulos" userId="b25c0fab-12cb-423d-a4aa-23cb9ecb5291" providerId="ADAL" clId="{8792C655-A5DC-460B-9097-AC7B77A85381}" dt="2023-05-09T09:40:25.731" v="41" actId="20577"/>
      <pc:docMkLst>
        <pc:docMk/>
      </pc:docMkLst>
      <pc:sldChg chg="modSp mod">
        <pc:chgData name="Haris Zisimopoulos" userId="b25c0fab-12cb-423d-a4aa-23cb9ecb5291" providerId="ADAL" clId="{8792C655-A5DC-460B-9097-AC7B77A85381}" dt="2023-05-09T09:37:50.514" v="3" actId="20577"/>
        <pc:sldMkLst>
          <pc:docMk/>
          <pc:sldMk cId="0" sldId="303"/>
        </pc:sldMkLst>
        <pc:spChg chg="mod">
          <ac:chgData name="Haris Zisimopoulos" userId="b25c0fab-12cb-423d-a4aa-23cb9ecb5291" providerId="ADAL" clId="{8792C655-A5DC-460B-9097-AC7B77A85381}" dt="2023-05-09T09:37:50.514" v="3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aris Zisimopoulos" userId="b25c0fab-12cb-423d-a4aa-23cb9ecb5291" providerId="ADAL" clId="{8792C655-A5DC-460B-9097-AC7B77A85381}" dt="2023-05-09T09:40:25.731" v="41" actId="20577"/>
        <pc:sldMkLst>
          <pc:docMk/>
          <pc:sldMk cId="1973221702" sldId="1448943283"/>
        </pc:sldMkLst>
        <pc:spChg chg="mod">
          <ac:chgData name="Haris Zisimopoulos" userId="b25c0fab-12cb-423d-a4aa-23cb9ecb5291" providerId="ADAL" clId="{8792C655-A5DC-460B-9097-AC7B77A85381}" dt="2023-05-09T09:40:25.731" v="41" actId="20577"/>
          <ac:spMkLst>
            <pc:docMk/>
            <pc:sldMk cId="1973221702" sldId="1448943283"/>
            <ac:spMk id="3" creationId="{7CC50C12-2BA6-4DBA-82A8-C5A7D0353E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 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26 May, 2023, Berlin, DE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71475" y="1719072"/>
            <a:ext cx="8393049" cy="468172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1132235"/>
            <a:ext cx="8390334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349"/>
              </a:spcBef>
              <a:buNone/>
              <a:defRPr sz="1799"/>
            </a:lvl1pPr>
            <a:lvl2pPr marL="342797" indent="0" algn="ctr">
              <a:buNone/>
              <a:defRPr sz="1499"/>
            </a:lvl2pPr>
            <a:lvl3pPr marL="685595" indent="0" algn="ctr">
              <a:buNone/>
              <a:defRPr sz="1349"/>
            </a:lvl3pPr>
            <a:lvl4pPr marL="1028392" indent="0" algn="ctr">
              <a:buNone/>
              <a:defRPr sz="1200"/>
            </a:lvl4pPr>
            <a:lvl5pPr marL="1371188" indent="0" algn="ctr">
              <a:buNone/>
              <a:defRPr sz="1200"/>
            </a:lvl5pPr>
            <a:lvl6pPr marL="1713986" indent="0" algn="ctr">
              <a:buNone/>
              <a:defRPr sz="1200"/>
            </a:lvl6pPr>
            <a:lvl7pPr marL="2056783" indent="0" algn="ctr">
              <a:buNone/>
              <a:defRPr sz="1200"/>
            </a:lvl7pPr>
            <a:lvl8pPr marL="2399580" indent="0" algn="ctr">
              <a:buNone/>
              <a:defRPr sz="1200"/>
            </a:lvl8pPr>
            <a:lvl9pPr marL="274237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4" y="6563355"/>
            <a:ext cx="4560570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60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</a:rPr>
              <a:t>7, 22 – 26 May 2023, 22 – 26 May, 2023, Berlin, DE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1926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Motivation for Generalized framework of data collection from UE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Incorporated, vivo,</a:t>
            </a:r>
            <a:r>
              <a:rPr lang="zh-CN" altLang="en-US" sz="1800" dirty="0">
                <a:latin typeface="Arial" panose="020B0604020202020204" pitchFamily="34" charset="0"/>
              </a:rPr>
              <a:t> </a:t>
            </a:r>
            <a:r>
              <a:rPr lang="en-US" altLang="zh-CN" sz="1800">
                <a:latin typeface="Arial" panose="020B0604020202020204" pitchFamily="34" charset="0"/>
              </a:rPr>
              <a:t>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S2-2306506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9A6DB-E666-4B49-B915-2CD02AD2A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data collection standard status –SA2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22B84-DFAD-4E6B-BCA6-B4C512E70F2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4" y="1297041"/>
            <a:ext cx="8393049" cy="4681728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Rel-17</a:t>
            </a:r>
          </a:p>
          <a:p>
            <a:pPr lvl="1"/>
            <a:r>
              <a:rPr lang="en-US" sz="2000" dirty="0">
                <a:ea typeface="+mn-lt"/>
                <a:cs typeface="+mn-lt"/>
              </a:rPr>
              <a:t>SA2 approved UE data collection solution by using EVEX architecture in clause 6.2.8 in TS 23.288 since Rel-17.</a:t>
            </a:r>
          </a:p>
          <a:p>
            <a:pPr lvl="2"/>
            <a:r>
              <a:rPr lang="en-US" sz="1600" dirty="0">
                <a:ea typeface="+mn-lt"/>
                <a:cs typeface="+mn-lt"/>
              </a:rPr>
              <a:t>It is allowed to collect UE application layer data from UE to 5GC</a:t>
            </a:r>
          </a:p>
          <a:p>
            <a:pPr lvl="2"/>
            <a:r>
              <a:rPr lang="en-US" sz="1600" dirty="0">
                <a:ea typeface="+mn-lt"/>
                <a:cs typeface="+mn-lt"/>
              </a:rPr>
              <a:t>Both direct data collection ( UE-&gt;DCAF-&gt;NWDAF) and indirect data collection (UE-&gt;DCAF-&gt;AF-&gt;NWDAF) are supported</a:t>
            </a:r>
          </a:p>
          <a:p>
            <a:pPr lvl="2" indent="-143828"/>
            <a:r>
              <a:rPr lang="en-US" sz="1600" dirty="0">
                <a:ea typeface="+mn-lt"/>
                <a:cs typeface="+mn-lt"/>
              </a:rPr>
              <a:t>Both 3GPP and non-3GPP defined information is supported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4891D-3FBC-4471-9A6B-1CDB560BC0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0D30B-41BE-4A6E-B40C-C8B9DC745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data collection standard status –SA6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EFF90-3551-4C15-9F6E-4367507B13C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4" y="1279456"/>
            <a:ext cx="8393049" cy="4681728"/>
          </a:xfrm>
        </p:spPr>
        <p:txBody>
          <a:bodyPr/>
          <a:lstStyle/>
          <a:p>
            <a:r>
              <a:rPr lang="en-US" sz="2000" dirty="0"/>
              <a:t>SA6 is also discussing UE data collection and exposure between UE and 5GC in Rel-18 in ADAES and </a:t>
            </a:r>
            <a:r>
              <a:rPr lang="en-US" sz="2000" dirty="0" err="1"/>
              <a:t>eSEALs</a:t>
            </a:r>
            <a:r>
              <a:rPr lang="en-US" sz="2000" dirty="0"/>
              <a:t>.</a:t>
            </a:r>
          </a:p>
          <a:p>
            <a:r>
              <a:rPr lang="en-US" sz="2000" dirty="0"/>
              <a:t>The LS S6-231059 was sent from SA6 to SA4 to express the following requirements for EVEX architecture:</a:t>
            </a:r>
            <a:endParaRPr lang="en-GB" sz="2000" dirty="0"/>
          </a:p>
          <a:p>
            <a:pPr lvl="1"/>
            <a:r>
              <a:rPr lang="en-GB" sz="1600" dirty="0"/>
              <a:t>The ASP shall be able to retrieve/pull collected data on-demand (i.e. without need for setting up session) from the UE Application through a request/response mechanism.</a:t>
            </a:r>
          </a:p>
          <a:p>
            <a:pPr lvl="1"/>
            <a:r>
              <a:rPr lang="en-GB" sz="1600" dirty="0"/>
              <a:t>The UE Application shall be able to send/push collected data on-demand (i.e. without need for setting up session) to ASP through a request/response mechanism.</a:t>
            </a:r>
            <a:endParaRPr lang="en-US" sz="1600" dirty="0"/>
          </a:p>
          <a:p>
            <a:pPr lvl="1"/>
            <a:r>
              <a:rPr lang="en-GB" sz="1600" dirty="0"/>
              <a:t>The ASP shall be able retrieve collected data from the UE Application through a subscribe/notify mechanism.</a:t>
            </a:r>
            <a:endParaRPr lang="en-US" sz="1600" dirty="0"/>
          </a:p>
          <a:p>
            <a:pPr lvl="1"/>
            <a:r>
              <a:rPr lang="en-GB" sz="1600" dirty="0"/>
              <a:t>The ASP shall be able to configure the subscription for the UE Application including the specific information to be reported, the triggering criteria and reporting configuration.</a:t>
            </a:r>
            <a:endParaRPr lang="en-US" sz="16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1056A-CD06-49A4-B5C4-2F0778BA04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52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3A4AE-720C-4D08-A64C-2488C1082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data collection standard status –RAN1 &amp; RAN2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50C12-2BA6-4DBA-82A8-C5A7D0353E7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4" y="1305833"/>
            <a:ext cx="8393049" cy="4681728"/>
          </a:xfrm>
        </p:spPr>
        <p:txBody>
          <a:bodyPr/>
          <a:lstStyle/>
          <a:p>
            <a:r>
              <a:rPr lang="en-US" sz="2000" dirty="0">
                <a:latin typeface="Calibri" panose="020F0502020204030204" pitchFamily="34" charset="0"/>
              </a:rPr>
              <a:t>AI/ML for NR Air Interface is being discussed in RAN1 and RAN2 in Rel-18</a:t>
            </a:r>
          </a:p>
          <a:p>
            <a:r>
              <a:rPr lang="en-US" sz="2000" dirty="0">
                <a:latin typeface="Calibri" panose="020F0502020204030204" pitchFamily="34" charset="0"/>
              </a:rPr>
              <a:t>RAN2 is leading the discussion about data collection from UE for ML model training and ML model transfer / delivery to UE</a:t>
            </a:r>
            <a:r>
              <a:rPr lang="en-US" sz="2000">
                <a:latin typeface="Calibri" panose="020F0502020204030204" pitchFamily="34" charset="0"/>
              </a:rPr>
              <a:t>. </a:t>
            </a:r>
            <a:endParaRPr lang="en-US" sz="2000" dirty="0">
              <a:latin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</a:rPr>
              <a:t>Several solutions which include EVEX-enhanced solution were proposed in RAN2.</a:t>
            </a:r>
          </a:p>
          <a:p>
            <a:r>
              <a:rPr lang="en-US" altLang="zh-CN" sz="2000" dirty="0">
                <a:latin typeface="Calibri" panose="020F0502020204030204" pitchFamily="34" charset="0"/>
              </a:rPr>
              <a:t>The work should require SA expertise as it goes beyond RAN’s scope for the following reasons: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</a:rPr>
              <a:t>RAN can not track a UE between RRC connections.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</a:rPr>
              <a:t>ML model training maybe performed by the UE vendor, while the data is available at the operator. We need a standard way to transfer the data out of the operator’s network that is visible and controlled by the operators.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/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The SA teams should be involved in designing the architecture for data collection and data storage for RAN AI/ML purposes.</a:t>
            </a:r>
          </a:p>
          <a:p>
            <a:pPr lvl="1"/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/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07FC4-385F-45DD-98A0-5ACDA7D23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2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851B3-A724-4A15-AC64-6D3E44C81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data collection standard status –SA </a:t>
            </a:r>
            <a:r>
              <a:rPr lang="en-US" altLang="zh-CN" dirty="0"/>
              <a:t>Plenary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A70B1-695B-4C7E-975D-91CA7EB4D33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4" y="1371600"/>
            <a:ext cx="8393049" cy="4681728"/>
          </a:xfrm>
        </p:spPr>
        <p:txBody>
          <a:bodyPr/>
          <a:lstStyle/>
          <a:p>
            <a:r>
              <a:rPr lang="en-US" altLang="zh-CN" dirty="0"/>
              <a:t>SA is considering the new requirements about UE data collection / exposure activities ongoing in SA2, SA4 and SA6. The LS was sent to SA4 in SP-230394.</a:t>
            </a:r>
          </a:p>
          <a:p>
            <a:r>
              <a:rPr lang="en-US" dirty="0"/>
              <a:t>SA also triggered the discussion that which WG would lead the discussion in Rel-19 for the new requirements.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6A898-1CB2-4BA9-8ADB-65790E310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24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9099C-9CDD-24FE-9DEA-D0605038B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5EE3E9-1D79-1784-BA4F-68C35BDBC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“UE data collection from UEs” are being discussing in different WGs, including SA2, SA4, SA6 and RAN1/2.</a:t>
            </a:r>
          </a:p>
          <a:p>
            <a:r>
              <a:rPr lang="en-US" sz="2400" dirty="0"/>
              <a:t>It is desired to have a common framework that meets all the requirements among different WGs. SA2 is the natural WG that defines common system frameworks.</a:t>
            </a:r>
          </a:p>
          <a:p>
            <a:r>
              <a:rPr lang="en-US" sz="2400" dirty="0"/>
              <a:t>It is proposed to approve the following proposal as objectives in the SID regarding 5G AI/ML in Rel-19 in SA2,</a:t>
            </a:r>
            <a:r>
              <a:rPr lang="zh-CN" altLang="en-US" sz="2400" dirty="0"/>
              <a:t> </a:t>
            </a:r>
            <a:r>
              <a:rPr lang="en-US" altLang="zh-CN" sz="2400" dirty="0"/>
              <a:t>for</a:t>
            </a:r>
            <a:r>
              <a:rPr lang="zh-CN" altLang="en-US" sz="2400" dirty="0"/>
              <a:t> </a:t>
            </a:r>
            <a:r>
              <a:rPr lang="en-US" altLang="zh-CN" sz="2400" dirty="0"/>
              <a:t>example</a:t>
            </a:r>
            <a:r>
              <a:rPr lang="zh-CN" altLang="en-US" sz="2400" dirty="0"/>
              <a:t> </a:t>
            </a:r>
            <a:r>
              <a:rPr lang="en-US" sz="2400" dirty="0"/>
              <a:t>S2-2306462:</a:t>
            </a:r>
          </a:p>
          <a:p>
            <a:pPr lvl="1"/>
            <a:r>
              <a:rPr lang="en-US" sz="1600" dirty="0"/>
              <a:t>A general framework of data collection from UEs </a:t>
            </a:r>
          </a:p>
        </p:txBody>
      </p:sp>
    </p:spTree>
    <p:extLst>
      <p:ext uri="{BB962C8B-B14F-4D97-AF65-F5344CB8AC3E}">
        <p14:creationId xmlns:p14="http://schemas.microsoft.com/office/powerpoint/2010/main" val="186673965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50443</TotalTime>
  <Words>548</Words>
  <Application>Microsoft Office PowerPoint</Application>
  <PresentationFormat>On-screen Show 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Office Theme</vt:lpstr>
      <vt:lpstr>Motivation for Generalized framework of data collection from UE</vt:lpstr>
      <vt:lpstr>UE data collection standard status –SA2</vt:lpstr>
      <vt:lpstr>UE data collection standard status –SA6</vt:lpstr>
      <vt:lpstr>UE data collection standard status –RAN1 &amp; RAN2</vt:lpstr>
      <vt:lpstr>UE data collection standard status –SA Plenary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QC_157_ZJ</cp:lastModifiedBy>
  <cp:revision>1935</cp:revision>
  <dcterms:created xsi:type="dcterms:W3CDTF">2008-08-30T09:32:10Z</dcterms:created>
  <dcterms:modified xsi:type="dcterms:W3CDTF">2023-05-12T04:59:22Z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